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5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6" r:id="rId17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8258F-F197-4C15-B3B7-7ACFCAA748F8}" type="datetimeFigureOut">
              <a:rPr lang="es-SV" smtClean="0"/>
              <a:t>23/06/2013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47E58-B824-4D3A-A218-0504FA4C82B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2494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69AA-74C6-4CC9-B029-700B5749CD55}" type="datetimeFigureOut">
              <a:rPr lang="es-SV" smtClean="0"/>
              <a:t>23/06/2013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6F72-8F2A-46EB-AB68-FDB76FE448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99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23/06/2013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23/06/2013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23/06/2013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23/06/2013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23/06/2013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23/06/2013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23/06/2013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23/06/2013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23/06/2013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23/06/2013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23/06/2013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1FB38B-A39D-4261-847F-667584A3F2FE}" type="datetimeFigureOut">
              <a:rPr lang="es-SV" smtClean="0"/>
              <a:t>23/06/2013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v/url?sa=i&amp;rct=j&amp;q=red+educacion+fiscal&amp;source=images&amp;cd=&amp;cad=rja&amp;docid=Ohb9R3nH711QyM&amp;tbnid=z2Bk3FdKwAY98M:&amp;ved=0CAUQjRw&amp;url=http://www.eurosocialfiscal.org/index.php/actividades/ver/id_actividad/76&amp;ei=oQXCUcLlIpP94AOugoGwCw&amp;bvm=bv.48175248,d.dmg&amp;psig=AFQjCNE0wvasXRuTpB7t04fjZi_jpmq5-A&amp;ust=137175630654001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8361">
            <a:off x="384906" y="1110121"/>
            <a:ext cx="5441295" cy="197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Triángulo isósceles"/>
          <p:cNvSpPr/>
          <p:nvPr/>
        </p:nvSpPr>
        <p:spPr>
          <a:xfrm>
            <a:off x="0" y="4977392"/>
            <a:ext cx="3600000" cy="1907992"/>
          </a:xfrm>
          <a:prstGeom prst="triangle">
            <a:avLst>
              <a:gd name="adj" fmla="val 54771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076056" y="2132856"/>
            <a:ext cx="3886288" cy="2592288"/>
          </a:xfrm>
        </p:spPr>
        <p:txBody>
          <a:bodyPr/>
          <a:lstStyle/>
          <a:p>
            <a:pPr algn="ctr"/>
            <a:r>
              <a:rPr lang="es-SV" sz="40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PROGRAMA DE EDUCACIÓN FISCAL</a:t>
            </a:r>
            <a:br>
              <a:rPr lang="es-SV" sz="40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</a:br>
            <a:r>
              <a:rPr lang="es-SV" sz="40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EL SALVADOR</a:t>
            </a:r>
            <a:endParaRPr lang="es-SV" sz="4000" cap="none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3363777" y="5219050"/>
            <a:ext cx="5888743" cy="17383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+mj-cs"/>
              </a:rPr>
              <a:t>Antecedentes del Programa de Educación Fiscal en El Salvador</a:t>
            </a:r>
            <a:endParaRPr lang="es-SV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4969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30029" t="16601" r="28223" b="6250"/>
          <a:stretch>
            <a:fillRect/>
          </a:stretch>
        </p:blipFill>
        <p:spPr bwMode="auto">
          <a:xfrm>
            <a:off x="4499992" y="476672"/>
            <a:ext cx="4392488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28760" t="14844" r="29492" b="7031"/>
          <a:stretch>
            <a:fillRect/>
          </a:stretch>
        </p:blipFill>
        <p:spPr bwMode="auto">
          <a:xfrm>
            <a:off x="251520" y="25277"/>
            <a:ext cx="3999388" cy="490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4 Rectángulo"/>
          <p:cNvSpPr/>
          <p:nvPr/>
        </p:nvSpPr>
        <p:spPr>
          <a:xfrm>
            <a:off x="107504" y="5013176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propone al MINED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5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28027" t="12890" r="25097" b="7031"/>
          <a:stretch>
            <a:fillRect/>
          </a:stretch>
        </p:blipFill>
        <p:spPr bwMode="auto">
          <a:xfrm>
            <a:off x="214282" y="214290"/>
            <a:ext cx="3289633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0029" t="15625" r="28955" b="6250"/>
          <a:stretch>
            <a:fillRect/>
          </a:stretch>
        </p:blipFill>
        <p:spPr bwMode="auto">
          <a:xfrm>
            <a:off x="3071802" y="1357298"/>
            <a:ext cx="3286148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6563" t="10937" r="25097" b="6054"/>
          <a:stretch>
            <a:fillRect/>
          </a:stretch>
        </p:blipFill>
        <p:spPr bwMode="auto">
          <a:xfrm>
            <a:off x="6072166" y="2643182"/>
            <a:ext cx="3071834" cy="395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5 Rectángulo"/>
          <p:cNvSpPr/>
          <p:nvPr/>
        </p:nvSpPr>
        <p:spPr>
          <a:xfrm>
            <a:off x="107504" y="5397023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propone al MINED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8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30029" t="16601" r="28955" b="6250"/>
          <a:stretch>
            <a:fillRect/>
          </a:stretch>
        </p:blipFill>
        <p:spPr bwMode="auto">
          <a:xfrm>
            <a:off x="154876" y="116632"/>
            <a:ext cx="4057084" cy="4932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27295" t="11914" r="28759" b="6054"/>
          <a:stretch>
            <a:fillRect/>
          </a:stretch>
        </p:blipFill>
        <p:spPr bwMode="auto">
          <a:xfrm>
            <a:off x="4643438" y="714356"/>
            <a:ext cx="4031144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4 Rectángulo"/>
          <p:cNvSpPr/>
          <p:nvPr/>
        </p:nvSpPr>
        <p:spPr>
          <a:xfrm>
            <a:off x="107504" y="5013176"/>
            <a:ext cx="4535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propone al MINED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1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30029" t="13672" r="27490" b="5273"/>
          <a:stretch>
            <a:fillRect/>
          </a:stretch>
        </p:blipFill>
        <p:spPr bwMode="auto">
          <a:xfrm>
            <a:off x="211816" y="19918"/>
            <a:ext cx="4072151" cy="502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3379" t="21679" r="14844" b="12890"/>
          <a:stretch>
            <a:fillRect/>
          </a:stretch>
        </p:blipFill>
        <p:spPr bwMode="auto">
          <a:xfrm>
            <a:off x="4755361" y="357166"/>
            <a:ext cx="4102919" cy="280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17773" t="23633" r="18506" b="15820"/>
          <a:stretch>
            <a:fillRect/>
          </a:stretch>
        </p:blipFill>
        <p:spPr bwMode="auto">
          <a:xfrm>
            <a:off x="4643438" y="3428999"/>
            <a:ext cx="4214842" cy="300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5 Rectángulo"/>
          <p:cNvSpPr/>
          <p:nvPr/>
        </p:nvSpPr>
        <p:spPr>
          <a:xfrm>
            <a:off x="107504" y="5325015"/>
            <a:ext cx="4176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propone al MINED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1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5 Rectángulo"/>
          <p:cNvSpPr/>
          <p:nvPr/>
        </p:nvSpPr>
        <p:spPr>
          <a:xfrm>
            <a:off x="107504" y="5325015"/>
            <a:ext cx="4176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Media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4" y="260648"/>
            <a:ext cx="84249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dirty="0" smtClean="0"/>
              <a:t>1- Grupos focales para POA  </a:t>
            </a:r>
            <a:r>
              <a:rPr lang="es-SV" dirty="0" smtClean="0"/>
              <a:t>de primeros diplomados</a:t>
            </a:r>
          </a:p>
          <a:p>
            <a:pPr algn="just"/>
            <a:endParaRPr lang="es-SV" dirty="0"/>
          </a:p>
          <a:p>
            <a:pPr algn="just"/>
            <a:r>
              <a:rPr lang="es-SV" dirty="0" smtClean="0"/>
              <a:t>2- Inclusión Curricular: Consulta DACUM</a:t>
            </a:r>
          </a:p>
          <a:p>
            <a:pPr algn="just"/>
            <a:endParaRPr lang="es-SV" dirty="0" smtClean="0"/>
          </a:p>
          <a:p>
            <a:pPr algn="just"/>
            <a:r>
              <a:rPr lang="es-SV" dirty="0" smtClean="0"/>
              <a:t>3- Propuesta temática</a:t>
            </a:r>
          </a:p>
          <a:p>
            <a:pPr algn="just"/>
            <a:endParaRPr lang="es-SV" dirty="0"/>
          </a:p>
          <a:p>
            <a:pPr algn="just"/>
            <a:endParaRPr lang="es-SV" dirty="0" smtClean="0"/>
          </a:p>
          <a:p>
            <a:pPr algn="just"/>
            <a:endParaRPr lang="es-SV" dirty="0"/>
          </a:p>
          <a:p>
            <a:pPr algn="just"/>
            <a:r>
              <a:rPr lang="es-SV" dirty="0" smtClean="0"/>
              <a:t>1- Grupos Focales: Hechos generadores IVA y Renta; pagos a cuenta, retenciones, evasión, planes de fiscalización, fedatarios, depreciación,  declaraciones, entre otros.</a:t>
            </a:r>
          </a:p>
          <a:p>
            <a:pPr algn="just"/>
            <a:endParaRPr lang="es-SV" dirty="0" smtClean="0"/>
          </a:p>
          <a:p>
            <a:pPr algn="just"/>
            <a:endParaRPr lang="es-SV" dirty="0"/>
          </a:p>
          <a:p>
            <a:pPr algn="just"/>
            <a:endParaRPr lang="es-SV" dirty="0"/>
          </a:p>
          <a:p>
            <a:pPr algn="just"/>
            <a:r>
              <a:rPr lang="es-SV" dirty="0" smtClean="0"/>
              <a:t>2- Consulta DACUM: con diversos especialistas y docentes</a:t>
            </a:r>
            <a:endParaRPr lang="es-SV" dirty="0"/>
          </a:p>
          <a:p>
            <a:pPr algn="just"/>
            <a:endParaRPr lang="es-SV" dirty="0" smtClean="0"/>
          </a:p>
        </p:txBody>
      </p:sp>
    </p:spTree>
    <p:extLst>
      <p:ext uri="{BB962C8B-B14F-4D97-AF65-F5344CB8AC3E}">
        <p14:creationId xmlns:p14="http://schemas.microsoft.com/office/powerpoint/2010/main" val="30841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5 Rectángulo"/>
          <p:cNvSpPr/>
          <p:nvPr/>
        </p:nvSpPr>
        <p:spPr>
          <a:xfrm>
            <a:off x="107504" y="5325015"/>
            <a:ext cx="4176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propone al MINED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01576" y="980728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 smtClean="0"/>
              <a:t>3-  Propuesta temática:</a:t>
            </a:r>
          </a:p>
          <a:p>
            <a:endParaRPr lang="es-SV" dirty="0"/>
          </a:p>
          <a:p>
            <a:endParaRPr lang="es-SV" dirty="0" smtClean="0"/>
          </a:p>
          <a:p>
            <a:r>
              <a:rPr lang="es-SV" dirty="0" smtClean="0"/>
              <a:t>Competencias seleccionadas:</a:t>
            </a:r>
          </a:p>
          <a:p>
            <a:endParaRPr lang="es-SV" dirty="0" smtClean="0"/>
          </a:p>
          <a:p>
            <a:pPr marL="285750" indent="-285750">
              <a:buFontTx/>
              <a:buChar char="-"/>
            </a:pPr>
            <a:r>
              <a:rPr lang="es-SV" dirty="0" smtClean="0"/>
              <a:t>Nociones básicas de los impuestos y ciudadanía fiscal</a:t>
            </a:r>
          </a:p>
          <a:p>
            <a:pPr marL="285750" indent="-285750">
              <a:buFontTx/>
              <a:buChar char="-"/>
            </a:pPr>
            <a:r>
              <a:rPr lang="es-SV" dirty="0" smtClean="0"/>
              <a:t>Nociones del ISR</a:t>
            </a:r>
          </a:p>
          <a:p>
            <a:pPr marL="285750" indent="-285750">
              <a:buFontTx/>
              <a:buChar char="-"/>
            </a:pPr>
            <a:r>
              <a:rPr lang="es-SV" dirty="0" smtClean="0"/>
              <a:t>Nociones del IVA</a:t>
            </a:r>
          </a:p>
          <a:p>
            <a:pPr marL="285750" indent="-285750">
              <a:buFontTx/>
              <a:buChar char="-"/>
            </a:pPr>
            <a:r>
              <a:rPr lang="es-SV" dirty="0" smtClean="0"/>
              <a:t>Aduanas de El Salvador</a:t>
            </a:r>
          </a:p>
          <a:p>
            <a:pPr marL="285750" indent="-285750">
              <a:buFontTx/>
              <a:buChar char="-"/>
            </a:pPr>
            <a:r>
              <a:rPr lang="es-SV" dirty="0" smtClean="0"/>
              <a:t>Documentos de control del IVA </a:t>
            </a:r>
          </a:p>
          <a:p>
            <a:pPr marL="285750" indent="-285750">
              <a:buFontTx/>
              <a:buChar char="-"/>
            </a:pPr>
            <a:r>
              <a:rPr lang="es-SV" dirty="0" smtClean="0"/>
              <a:t>Obligaciones y derechos de los contribuyentes.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841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sz="8800" dirty="0" smtClean="0"/>
              <a:t>gracias</a:t>
            </a:r>
            <a:endParaRPr lang="es-SV" sz="8800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"/>
          <a:stretch/>
        </p:blipFill>
        <p:spPr>
          <a:xfrm>
            <a:off x="3466359" y="3933057"/>
            <a:ext cx="5498129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1080120" cy="73954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37096"/>
            <a:ext cx="1154687" cy="1203306"/>
          </a:xfrm>
          <a:prstGeom prst="rect">
            <a:avLst/>
          </a:prstGeom>
        </p:spPr>
      </p:pic>
      <p:sp>
        <p:nvSpPr>
          <p:cNvPr id="4" name="3 Triángulo rectángulo"/>
          <p:cNvSpPr/>
          <p:nvPr/>
        </p:nvSpPr>
        <p:spPr>
          <a:xfrm rot="13712716">
            <a:off x="-1656777" y="3280201"/>
            <a:ext cx="3270157" cy="2830688"/>
          </a:xfrm>
          <a:prstGeom prst="rtTriangl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247458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r="6664" b="32347"/>
          <a:stretch/>
        </p:blipFill>
        <p:spPr>
          <a:xfrm>
            <a:off x="6100997" y="5013176"/>
            <a:ext cx="3043004" cy="1844824"/>
          </a:xfr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196752"/>
            <a:ext cx="8229600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just">
              <a:buNone/>
              <a:defRPr/>
            </a:pPr>
            <a:r>
              <a:rPr lang="es-SV" sz="28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s-SV" sz="2800" dirty="0" smtClean="0">
                <a:solidFill>
                  <a:sysClr val="windowText" lastClr="000000"/>
                </a:solidFill>
                <a:latin typeface="Calibri"/>
              </a:rPr>
              <a:t>   CONTENIDO</a:t>
            </a:r>
          </a:p>
          <a:p>
            <a:pPr marL="0" indent="0" algn="just">
              <a:buNone/>
              <a:defRPr/>
            </a:pPr>
            <a:endParaRPr lang="es-SV" sz="2800" dirty="0">
              <a:solidFill>
                <a:sysClr val="windowText" lastClr="000000"/>
              </a:solidFill>
              <a:latin typeface="Calibri"/>
            </a:endParaRPr>
          </a:p>
          <a:p>
            <a:pPr lvl="0" algn="just">
              <a:defRPr/>
            </a:pPr>
            <a:r>
              <a:rPr lang="es-ES" sz="2800" dirty="0" smtClean="0"/>
              <a:t>Cómo </a:t>
            </a:r>
            <a:r>
              <a:rPr lang="es-ES" sz="2800" dirty="0"/>
              <a:t>nace la </a:t>
            </a:r>
            <a:r>
              <a:rPr lang="es-ES" sz="2800" dirty="0" smtClean="0"/>
              <a:t>idea</a:t>
            </a:r>
          </a:p>
          <a:p>
            <a:pPr lvl="0" algn="just">
              <a:defRPr/>
            </a:pPr>
            <a:r>
              <a:rPr lang="es-ES" sz="2800" dirty="0" smtClean="0"/>
              <a:t>Cómo </a:t>
            </a:r>
            <a:r>
              <a:rPr lang="es-ES" sz="2800" dirty="0"/>
              <a:t>se propone al MINED de El </a:t>
            </a:r>
            <a:r>
              <a:rPr lang="es-ES" sz="2800" dirty="0" smtClean="0"/>
              <a:t>Salvador</a:t>
            </a:r>
            <a:endParaRPr kumimoji="0" lang="es-SV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Triángulo isósceles"/>
          <p:cNvSpPr/>
          <p:nvPr/>
        </p:nvSpPr>
        <p:spPr>
          <a:xfrm>
            <a:off x="-36512" y="5049384"/>
            <a:ext cx="3672408" cy="1836000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2 CuadroTexto"/>
          <p:cNvSpPr txBox="1"/>
          <p:nvPr/>
        </p:nvSpPr>
        <p:spPr>
          <a:xfrm>
            <a:off x="1260088" y="5373216"/>
            <a:ext cx="41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800" dirty="0" smtClean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  <a:t>TITULO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6159863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r="6664" b="32347"/>
          <a:stretch/>
        </p:blipFill>
        <p:spPr>
          <a:xfrm>
            <a:off x="6100997" y="5013176"/>
            <a:ext cx="3043004" cy="1844824"/>
          </a:xfrm>
        </p:spPr>
      </p:pic>
      <p:sp>
        <p:nvSpPr>
          <p:cNvPr id="2" name="1 CuadroTexto"/>
          <p:cNvSpPr txBox="1"/>
          <p:nvPr/>
        </p:nvSpPr>
        <p:spPr>
          <a:xfrm>
            <a:off x="611560" y="40466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Encuentro de Buenos Aires en julio de 2007</a:t>
            </a:r>
          </a:p>
          <a:p>
            <a:endParaRPr lang="es-SV" dirty="0" smtClean="0"/>
          </a:p>
          <a:p>
            <a:r>
              <a:rPr lang="es-SV" dirty="0" smtClean="0"/>
              <a:t>Primer encuentro de la Red de Educación Fiscal en Antigua Guatemala en marzo 2008</a:t>
            </a:r>
            <a:endParaRPr lang="es-SV" dirty="0"/>
          </a:p>
        </p:txBody>
      </p:sp>
      <p:sp>
        <p:nvSpPr>
          <p:cNvPr id="5" name="4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2 Rectángulo"/>
          <p:cNvSpPr/>
          <p:nvPr/>
        </p:nvSpPr>
        <p:spPr>
          <a:xfrm>
            <a:off x="107504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nace la idea</a:t>
            </a:r>
          </a:p>
        </p:txBody>
      </p:sp>
      <p:pic>
        <p:nvPicPr>
          <p:cNvPr id="1026" name="Picture 2" descr="http://www.eurosocialfiscal.org/uploads/images/20080404_110435_Antigua_Educacion_11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40715"/>
            <a:ext cx="3694956" cy="277121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i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722" y="1740715"/>
            <a:ext cx="5038575" cy="277121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8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r="6664" b="32347"/>
          <a:stretch/>
        </p:blipFill>
        <p:spPr>
          <a:xfrm>
            <a:off x="6100997" y="5013176"/>
            <a:ext cx="3043004" cy="1844824"/>
          </a:xfrm>
        </p:spPr>
      </p:pic>
      <p:sp>
        <p:nvSpPr>
          <p:cNvPr id="5" name="4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2 Rectángulo"/>
          <p:cNvSpPr/>
          <p:nvPr/>
        </p:nvSpPr>
        <p:spPr>
          <a:xfrm>
            <a:off x="107504" y="501317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propone al MINED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68875"/>
              </p:ext>
            </p:extLst>
          </p:nvPr>
        </p:nvGraphicFramePr>
        <p:xfrm>
          <a:off x="107504" y="112404"/>
          <a:ext cx="8858280" cy="4828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9015"/>
                <a:gridCol w="4969265"/>
              </a:tblGrid>
              <a:tr h="661854">
                <a:tc>
                  <a:txBody>
                    <a:bodyPr/>
                    <a:lstStyle/>
                    <a:p>
                      <a:pPr algn="ctr"/>
                      <a:r>
                        <a:rPr lang="es-SV" sz="2000" u="sng" dirty="0" smtClean="0"/>
                        <a:t>OBJETIVOS DEL MINED</a:t>
                      </a:r>
                      <a:endParaRPr lang="es-SV" sz="20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SV" sz="2000" u="sng" kern="1200" dirty="0" smtClean="0"/>
                        <a:t>OBJETIVOS HACIENDA</a:t>
                      </a:r>
                    </a:p>
                    <a:p>
                      <a:endParaRPr kumimoji="0" lang="es-SV" sz="2000" b="1" u="non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277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 smtClean="0"/>
                        <a:t>Responsable</a:t>
                      </a:r>
                      <a:r>
                        <a:rPr lang="es-SV" sz="1600" baseline="0" dirty="0" smtClean="0"/>
                        <a:t> de </a:t>
                      </a:r>
                      <a:r>
                        <a:rPr lang="es-SV" sz="1600" u="sng" baseline="0" dirty="0" smtClean="0"/>
                        <a:t>formar juicios</a:t>
                      </a:r>
                      <a:r>
                        <a:rPr lang="es-SV" sz="1600" u="sng" dirty="0" smtClean="0"/>
                        <a:t> críticos y creativos, en el marco de los valores éticos</a:t>
                      </a:r>
                      <a:r>
                        <a:rPr lang="es-SV" sz="1600" dirty="0" smtClean="0"/>
                        <a:t>, humanistas y espirituales,  que coadyuven </a:t>
                      </a:r>
                      <a:r>
                        <a:rPr lang="es-SV" sz="1600" u="sng" dirty="0" smtClean="0"/>
                        <a:t>la construcción de un país más equitativo, democrático y desarrollado.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 smtClean="0"/>
                        <a:t>Procura la </a:t>
                      </a:r>
                      <a:r>
                        <a:rPr lang="es-SV" sz="1600" u="sng" dirty="0" smtClean="0"/>
                        <a:t>formación de una ciudadanía con cultura democrática, con  valores aplicables en la resolución de problemas y el desarrollo de la capacidad reflexiva</a:t>
                      </a:r>
                      <a:r>
                        <a:rPr lang="es-SV" sz="1600" dirty="0" smtClean="0"/>
                        <a:t> e investigativa, que</a:t>
                      </a:r>
                      <a:r>
                        <a:rPr lang="es-SV" sz="1600" baseline="0" dirty="0" smtClean="0"/>
                        <a:t> desarrolle </a:t>
                      </a:r>
                      <a:r>
                        <a:rPr lang="es-SV" sz="1600" dirty="0" smtClean="0"/>
                        <a:t>habilidades y destrezas </a:t>
                      </a:r>
                      <a:r>
                        <a:rPr lang="es-SV" sz="1600" u="sng" dirty="0" smtClean="0"/>
                        <a:t>para transformar la realidad social.</a:t>
                      </a:r>
                      <a:endParaRPr lang="es-SV" sz="1600" b="1" u="sng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kern="1200" dirty="0" smtClean="0"/>
                        <a:t>Mejorar la recaudación fiscal mediante la transformación de la Administración Tributaria, </a:t>
                      </a:r>
                      <a:r>
                        <a:rPr kumimoji="0" lang="es-SV" sz="1600" u="sng" kern="1200" dirty="0" smtClean="0"/>
                        <a:t>el combate de la evasión, el contrabando y la corrupción</a:t>
                      </a:r>
                      <a:r>
                        <a:rPr kumimoji="0" lang="es-SV" sz="1600" kern="1200" dirty="0" smtClean="0"/>
                        <a:t>; a fin de disminuir significativamente la elusión fiscal y fomentar la responsabilidad tributaria, con el objeto de </a:t>
                      </a:r>
                      <a:r>
                        <a:rPr kumimoji="0" lang="es-SV" sz="1600" u="sng" kern="1200" dirty="0" smtClean="0"/>
                        <a:t>reducir sustancialmente la pobreza, generar inclusión y disminuir la desigualdad en la población salvadoreña</a:t>
                      </a:r>
                      <a:r>
                        <a:rPr kumimoji="0" lang="es-SV" sz="1600" kern="1200" dirty="0" smtClean="0"/>
                        <a:t>.</a:t>
                      </a:r>
                      <a:endParaRPr kumimoji="0" lang="es-SV" sz="1600" b="1" kern="1200" dirty="0" smtClean="0">
                        <a:solidFill>
                          <a:schemeClr val="bg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3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19967"/>
            <a:ext cx="8229600" cy="411481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</a:rPr>
              <a:t>TIPOS DE COMPROBANTES DE PAGO</a:t>
            </a:r>
          </a:p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</a:rPr>
              <a:t>CALCULO DEL IVA</a:t>
            </a:r>
          </a:p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</a:rPr>
              <a:t>CALCULO DEL ISR</a:t>
            </a:r>
          </a:p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</a:rPr>
              <a:t>LA HISTORIA DE LOS IMPUESTOS</a:t>
            </a:r>
          </a:p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</a:rPr>
              <a:t>LA ETICA</a:t>
            </a:r>
          </a:p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</a:rPr>
              <a:t>CIUDADANIA</a:t>
            </a:r>
          </a:p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</a:rPr>
              <a:t>ESPACIOS PUBLICOS</a:t>
            </a:r>
            <a:endParaRPr lang="es-SV" b="1" dirty="0">
              <a:ln w="5080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POSIBLES TEMATICAS</a:t>
            </a:r>
            <a:endParaRPr kumimoji="0" lang="es-SV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Rectángulo"/>
          <p:cNvSpPr/>
          <p:nvPr/>
        </p:nvSpPr>
        <p:spPr>
          <a:xfrm>
            <a:off x="107504" y="501317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propone al MINED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0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07546" y="-99392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COMO INCLUIR EN LOS PROGRAMAS DE ESTUDIO</a:t>
            </a:r>
            <a:endParaRPr kumimoji="0" lang="es-SV" sz="2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0986" t="41016" r="37012" b="28711"/>
          <a:stretch>
            <a:fillRect/>
          </a:stretch>
        </p:blipFill>
        <p:spPr bwMode="auto">
          <a:xfrm>
            <a:off x="107504" y="836712"/>
            <a:ext cx="8429684" cy="423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Rectángulo"/>
          <p:cNvSpPr/>
          <p:nvPr/>
        </p:nvSpPr>
        <p:spPr>
          <a:xfrm>
            <a:off x="107504" y="501317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propone al MINED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8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500098" y="-71462"/>
            <a:ext cx="91440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SV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PROCESO DE ENLACE DE LOS 3 EJES CON</a:t>
            </a:r>
          </a:p>
          <a:p>
            <a:pPr algn="ctr"/>
            <a:r>
              <a:rPr lang="es-SV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LOS PROGRAMAS DE ESTUDIO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690440" y="1412776"/>
            <a:ext cx="7596336" cy="338437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Clr>
                <a:srgbClr val="002060"/>
              </a:buClr>
            </a:pPr>
            <a:r>
              <a:rPr lang="es-SV" sz="2400" b="1" dirty="0" smtClean="0">
                <a:ln w="50800"/>
              </a:rPr>
              <a:t>	Inclusión en Estudios Sociales</a:t>
            </a:r>
          </a:p>
          <a:p>
            <a:pPr>
              <a:buClr>
                <a:srgbClr val="002060"/>
              </a:buClr>
            </a:pPr>
            <a:r>
              <a:rPr lang="es-SV" sz="2400" b="1" dirty="0" smtClean="0">
                <a:ln w="50800"/>
              </a:rPr>
              <a:t>	Descubrimos que en dicha materia se desarrolla de manera sistemática la ciudadanía, pero no los aspectos tributarios.</a:t>
            </a:r>
          </a:p>
          <a:p>
            <a:pPr>
              <a:buClr>
                <a:srgbClr val="002060"/>
              </a:buClr>
            </a:pPr>
            <a:r>
              <a:rPr lang="es-SV" sz="2400" b="1" dirty="0" smtClean="0">
                <a:ln w="50800"/>
              </a:rPr>
              <a:t>	Nuestra propuesta de abordaje de los 3 ejes de manera consistente y simultánea ha garantizado el interés del MINED en la inclusión de los temas de la Educación Fiscal.</a:t>
            </a:r>
            <a:endParaRPr lang="es-SV" sz="2400" b="1" dirty="0">
              <a:ln w="50800"/>
            </a:endParaRPr>
          </a:p>
        </p:txBody>
      </p:sp>
      <p:sp>
        <p:nvSpPr>
          <p:cNvPr id="7" name="6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7 Rectángulo"/>
          <p:cNvSpPr/>
          <p:nvPr/>
        </p:nvSpPr>
        <p:spPr>
          <a:xfrm>
            <a:off x="107504" y="501317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propone al MINED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6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2723" y="857232"/>
            <a:ext cx="4330824" cy="419215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Clr>
                <a:srgbClr val="002060"/>
              </a:buClr>
            </a:pPr>
            <a:r>
              <a:rPr lang="es-SV" sz="2400" b="1" dirty="0" smtClean="0">
                <a:ln w="50800"/>
              </a:rPr>
              <a:t>- Los adultos trabajan</a:t>
            </a:r>
          </a:p>
          <a:p>
            <a:pPr>
              <a:buClr>
                <a:srgbClr val="002060"/>
              </a:buClr>
            </a:pPr>
            <a:r>
              <a:rPr lang="es-SV" sz="2400" b="1" dirty="0" smtClean="0">
                <a:ln w="50800"/>
              </a:rPr>
              <a:t>- Financiamiento y cuidado de lugares públicos</a:t>
            </a:r>
          </a:p>
          <a:p>
            <a:pPr>
              <a:buClr>
                <a:srgbClr val="002060"/>
              </a:buClr>
            </a:pPr>
            <a:r>
              <a:rPr lang="es-SV" sz="2400" b="1" dirty="0" smtClean="0">
                <a:ln w="50800"/>
              </a:rPr>
              <a:t>- Sistema de Importaciones y Exportaciones</a:t>
            </a:r>
          </a:p>
          <a:p>
            <a:pPr>
              <a:buClr>
                <a:srgbClr val="002060"/>
              </a:buClr>
            </a:pPr>
            <a:r>
              <a:rPr lang="es-SV" sz="2400" b="1" dirty="0" smtClean="0">
                <a:ln w="50800"/>
              </a:rPr>
              <a:t>- Cultura de la Tributación</a:t>
            </a:r>
          </a:p>
          <a:p>
            <a:pPr>
              <a:buClr>
                <a:srgbClr val="002060"/>
              </a:buClr>
            </a:pPr>
            <a:r>
              <a:rPr lang="es-SV" sz="2400" b="1" dirty="0" smtClean="0">
                <a:ln w="50800"/>
              </a:rPr>
              <a:t>- La corrupción</a:t>
            </a:r>
          </a:p>
          <a:p>
            <a:pPr>
              <a:buClr>
                <a:srgbClr val="002060"/>
              </a:buClr>
            </a:pPr>
            <a:r>
              <a:rPr lang="es-SV" sz="2400" b="1" dirty="0" smtClean="0">
                <a:ln w="50800"/>
              </a:rPr>
              <a:t>- Rendición de cuentas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71462"/>
            <a:ext cx="9144000" cy="71438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SV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ALGUNOS TEMAS INCLUIDOS</a:t>
            </a:r>
          </a:p>
        </p:txBody>
      </p:sp>
      <p:sp>
        <p:nvSpPr>
          <p:cNvPr id="6" name="5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572000" y="850360"/>
            <a:ext cx="4330824" cy="408841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</a:pPr>
            <a:r>
              <a:rPr lang="es-SV" sz="2400" dirty="0" smtClean="0">
                <a:ln w="50800"/>
              </a:rPr>
              <a:t>- El presupuesto familiar y del Estado</a:t>
            </a:r>
          </a:p>
          <a:p>
            <a:pPr>
              <a:buClr>
                <a:srgbClr val="002060"/>
              </a:buClr>
            </a:pPr>
            <a:r>
              <a:rPr lang="es-SV" sz="2400" dirty="0" smtClean="0">
                <a:ln w="50800"/>
              </a:rPr>
              <a:t>- Procesos de Producción</a:t>
            </a:r>
          </a:p>
          <a:p>
            <a:pPr>
              <a:buClr>
                <a:srgbClr val="002060"/>
              </a:buClr>
            </a:pPr>
            <a:r>
              <a:rPr lang="es-SV" sz="2400" dirty="0" smtClean="0">
                <a:ln w="50800"/>
              </a:rPr>
              <a:t>- Ética Gubernamental</a:t>
            </a:r>
          </a:p>
          <a:p>
            <a:pPr>
              <a:buClr>
                <a:srgbClr val="002060"/>
              </a:buClr>
            </a:pPr>
            <a:r>
              <a:rPr lang="es-SV" sz="2400" dirty="0" smtClean="0">
                <a:ln w="50800"/>
              </a:rPr>
              <a:t>- Comprobantes de pago</a:t>
            </a:r>
          </a:p>
          <a:p>
            <a:pPr>
              <a:buClr>
                <a:srgbClr val="002060"/>
              </a:buClr>
            </a:pPr>
            <a:r>
              <a:rPr lang="es-SV" sz="2400" dirty="0" smtClean="0">
                <a:ln w="50800"/>
              </a:rPr>
              <a:t>- Ciudadanía participativa.</a:t>
            </a:r>
          </a:p>
          <a:p>
            <a:pPr>
              <a:buClr>
                <a:srgbClr val="002060"/>
              </a:buClr>
            </a:pPr>
            <a:r>
              <a:rPr lang="es-SV" sz="2400" dirty="0" smtClean="0">
                <a:ln w="50800"/>
              </a:rPr>
              <a:t>- Rendición de cuentas</a:t>
            </a:r>
          </a:p>
          <a:p>
            <a:pPr>
              <a:buClr>
                <a:srgbClr val="002060"/>
              </a:buClr>
            </a:pPr>
            <a:r>
              <a:rPr lang="es-SV" sz="2400" dirty="0" smtClean="0">
                <a:ln w="50800"/>
              </a:rPr>
              <a:t>- Métodos de participación ciudadana</a:t>
            </a:r>
            <a:endParaRPr lang="es-SV" sz="2400" dirty="0">
              <a:ln w="5080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7504" y="501317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propone al MINED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6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 l="15381" t="18554" r="14306" b="10156"/>
          <a:stretch>
            <a:fillRect/>
          </a:stretch>
        </p:blipFill>
        <p:spPr bwMode="auto">
          <a:xfrm>
            <a:off x="202395" y="503861"/>
            <a:ext cx="2160240" cy="16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9239" t="21679" r="17048" b="16609"/>
          <a:stretch/>
        </p:blipFill>
        <p:spPr bwMode="auto">
          <a:xfrm>
            <a:off x="2339751" y="0"/>
            <a:ext cx="6772909" cy="504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5 Rectángulo"/>
          <p:cNvSpPr/>
          <p:nvPr/>
        </p:nvSpPr>
        <p:spPr>
          <a:xfrm>
            <a:off x="107504" y="501317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propone al MINED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7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Personalizado 9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0066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779</TotalTime>
  <Words>447</Words>
  <Application>Microsoft Office PowerPoint</Application>
  <PresentationFormat>Presentación en pantalla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Ángulos</vt:lpstr>
      <vt:lpstr>PROGRAMA DE EDUCACIÓN FISCAL EL SALVADOR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Mejia</dc:creator>
  <cp:lastModifiedBy>Evelyn Yanira Carballo Ponce</cp:lastModifiedBy>
  <cp:revision>62</cp:revision>
  <dcterms:created xsi:type="dcterms:W3CDTF">2013-04-29T19:23:38Z</dcterms:created>
  <dcterms:modified xsi:type="dcterms:W3CDTF">2013-06-24T06:03:15Z</dcterms:modified>
</cp:coreProperties>
</file>